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C7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28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群馬工業高等専門学校 　コンパスグループ・ジャパン" userId="db6e64ae-6960-4a7b-a78a-06784912ed25" providerId="ADAL" clId="{C8964696-A6F5-43F6-AC54-8B848DE17ADC}"/>
    <pc:docChg chg="undo redo custSel modSld">
      <pc:chgData name="群馬工業高等専門学校 　コンパスグループ・ジャパン" userId="db6e64ae-6960-4a7b-a78a-06784912ed25" providerId="ADAL" clId="{C8964696-A6F5-43F6-AC54-8B848DE17ADC}" dt="2026-10-09T04:16:07.582" v="29" actId="1076"/>
      <pc:docMkLst>
        <pc:docMk/>
      </pc:docMkLst>
      <pc:sldChg chg="modSp mod">
        <pc:chgData name="群馬工業高等専門学校 　コンパスグループ・ジャパン" userId="db6e64ae-6960-4a7b-a78a-06784912ed25" providerId="ADAL" clId="{C8964696-A6F5-43F6-AC54-8B848DE17ADC}" dt="2026-10-09T04:16:07.582" v="29" actId="1076"/>
        <pc:sldMkLst>
          <pc:docMk/>
          <pc:sldMk cId="1840591462" sldId="256"/>
        </pc:sldMkLst>
        <pc:spChg chg="mod">
          <ac:chgData name="群馬工業高等専門学校 　コンパスグループ・ジャパン" userId="db6e64ae-6960-4a7b-a78a-06784912ed25" providerId="ADAL" clId="{C8964696-A6F5-43F6-AC54-8B848DE17ADC}" dt="2026-10-09T04:16:07.582" v="29" actId="1076"/>
          <ac:spMkLst>
            <pc:docMk/>
            <pc:sldMk cId="1840591462" sldId="256"/>
            <ac:spMk id="1051" creationId="{41A177AA-BEA3-7DF6-5678-244DE7DC9AED}"/>
          </ac:spMkLst>
        </pc:spChg>
        <pc:picChg chg="mod">
          <ac:chgData name="群馬工業高等専門学校 　コンパスグループ・ジャパン" userId="db6e64ae-6960-4a7b-a78a-06784912ed25" providerId="ADAL" clId="{C8964696-A6F5-43F6-AC54-8B848DE17ADC}" dt="2026-10-09T04:15:28.009" v="27" actId="1076"/>
          <ac:picMkLst>
            <pc:docMk/>
            <pc:sldMk cId="1840591462" sldId="256"/>
            <ac:picMk id="13" creationId="{5D98D29C-5EAD-9E04-2616-597255CF0730}"/>
          </ac:picMkLst>
        </pc:picChg>
      </pc:sldChg>
    </pc:docChg>
  </pc:docChgLst>
  <pc:docChgLst>
    <pc:chgData name="Yoshiaki Takagi" userId="43d3b8ad-8fac-43fb-9190-3f4c359d91a0" providerId="ADAL" clId="{2B3A9D9B-03D6-449B-85F7-8D6E19476531}"/>
    <pc:docChg chg="custSel modSld">
      <pc:chgData name="Yoshiaki Takagi" userId="43d3b8ad-8fac-43fb-9190-3f4c359d91a0" providerId="ADAL" clId="{2B3A9D9B-03D6-449B-85F7-8D6E19476531}" dt="2026-10-06T08:47:53.105" v="288" actId="14100"/>
      <pc:docMkLst>
        <pc:docMk/>
      </pc:docMkLst>
      <pc:sldChg chg="addSp delSp modSp mod">
        <pc:chgData name="Yoshiaki Takagi" userId="43d3b8ad-8fac-43fb-9190-3f4c359d91a0" providerId="ADAL" clId="{2B3A9D9B-03D6-449B-85F7-8D6E19476531}" dt="2026-10-06T08:47:53.105" v="288" actId="14100"/>
        <pc:sldMkLst>
          <pc:docMk/>
          <pc:sldMk cId="1840591462" sldId="256"/>
        </pc:sldMkLst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3" creationId="{51F9A8A6-B96B-944D-CA72-9A25F947F4F4}"/>
          </ac:spMkLst>
        </pc:spChg>
        <pc:spChg chg="mod">
          <ac:chgData name="Yoshiaki Takagi" userId="43d3b8ad-8fac-43fb-9190-3f4c359d91a0" providerId="ADAL" clId="{2B3A9D9B-03D6-449B-85F7-8D6E19476531}" dt="2026-10-06T08:47:53.105" v="288" actId="14100"/>
          <ac:spMkLst>
            <pc:docMk/>
            <pc:sldMk cId="1840591462" sldId="256"/>
            <ac:spMk id="6" creationId="{A7A96E0F-0FB4-4109-07C0-BA422133A17D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8" creationId="{D0E8A9E0-43C1-3934-D653-9ECC8A1EB6AC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12" creationId="{05BBC1BE-4092-F592-D071-7D7AA3C21BB4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14" creationId="{D39E18FB-52AE-B24E-7156-C9C82042ED2A}"/>
          </ac:spMkLst>
        </pc:spChg>
        <pc:spChg chg="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16" creationId="{5072B05C-B776-FAC1-3F1D-B84A5AFD9FD4}"/>
          </ac:spMkLst>
        </pc:spChg>
        <pc:spChg chg="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17" creationId="{ACD81DA2-3DE9-AEF5-CEB9-B180B63E2353}"/>
          </ac:spMkLst>
        </pc:spChg>
        <pc:spChg chg="mod">
          <ac:chgData name="Yoshiaki Takagi" userId="43d3b8ad-8fac-43fb-9190-3f4c359d91a0" providerId="ADAL" clId="{2B3A9D9B-03D6-449B-85F7-8D6E19476531}" dt="2026-10-05T06:27:55.068" v="12" actId="20577"/>
          <ac:spMkLst>
            <pc:docMk/>
            <pc:sldMk cId="1840591462" sldId="256"/>
            <ac:spMk id="24" creationId="{48B3160B-21FA-D688-9E53-9732DCD9F78A}"/>
          </ac:spMkLst>
        </pc:spChg>
        <pc:spChg chg="mod">
          <ac:chgData name="Yoshiaki Takagi" userId="43d3b8ad-8fac-43fb-9190-3f4c359d91a0" providerId="ADAL" clId="{2B3A9D9B-03D6-449B-85F7-8D6E19476531}" dt="2026-10-05T06:28:48.360" v="39" actId="20577"/>
          <ac:spMkLst>
            <pc:docMk/>
            <pc:sldMk cId="1840591462" sldId="256"/>
            <ac:spMk id="28" creationId="{6C3C1B81-635B-A9A3-5759-4828150D532C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35" creationId="{02FEAE7D-BA2C-6738-EC58-2DFB79AFA2C0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36" creationId="{5335F1EC-977F-8575-C473-FCC89BE7B000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38" creationId="{FDFADCEE-1FFA-EB90-558F-3246B20F303C}"/>
          </ac:spMkLst>
        </pc:spChg>
        <pc:spChg chg="add mod">
          <ac:chgData name="Yoshiaki Takagi" userId="43d3b8ad-8fac-43fb-9190-3f4c359d91a0" providerId="ADAL" clId="{2B3A9D9B-03D6-449B-85F7-8D6E19476531}" dt="2026-10-06T08:46:49.418" v="286"/>
          <ac:spMkLst>
            <pc:docMk/>
            <pc:sldMk cId="1840591462" sldId="256"/>
            <ac:spMk id="42" creationId="{9AD111FB-D4AA-E7BD-685C-EF4A4426F61F}"/>
          </ac:spMkLst>
        </pc:spChg>
        <pc:spChg chg="mod">
          <ac:chgData name="Yoshiaki Takagi" userId="43d3b8ad-8fac-43fb-9190-3f4c359d91a0" providerId="ADAL" clId="{2B3A9D9B-03D6-449B-85F7-8D6E19476531}" dt="2026-10-06T01:23:00.133" v="282" actId="14100"/>
          <ac:spMkLst>
            <pc:docMk/>
            <pc:sldMk cId="1840591462" sldId="256"/>
            <ac:spMk id="47" creationId="{7BC5A78B-6D4E-B222-2146-28FB2760961D}"/>
          </ac:spMkLst>
        </pc:spChg>
        <pc:spChg chg="mod">
          <ac:chgData name="Yoshiaki Takagi" userId="43d3b8ad-8fac-43fb-9190-3f4c359d91a0" providerId="ADAL" clId="{2B3A9D9B-03D6-449B-85F7-8D6E19476531}" dt="2026-10-05T02:53:17.141" v="10" actId="20577"/>
          <ac:spMkLst>
            <pc:docMk/>
            <pc:sldMk cId="1840591462" sldId="256"/>
            <ac:spMk id="52" creationId="{8A9B0E71-220E-0225-A360-10E29D257F03}"/>
          </ac:spMkLst>
        </pc:spChg>
        <pc:spChg chg="mod">
          <ac:chgData name="Yoshiaki Takagi" userId="43d3b8ad-8fac-43fb-9190-3f4c359d91a0" providerId="ADAL" clId="{2B3A9D9B-03D6-449B-85F7-8D6E19476531}" dt="2026-10-06T08:47:28.658" v="287" actId="20577"/>
          <ac:spMkLst>
            <pc:docMk/>
            <pc:sldMk cId="1840591462" sldId="256"/>
            <ac:spMk id="1051" creationId="{41A177AA-BEA3-7DF6-5678-244DE7DC9AED}"/>
          </ac:spMkLst>
        </pc:spChg>
        <pc:picChg chg="mod">
          <ac:chgData name="Yoshiaki Takagi" userId="43d3b8ad-8fac-43fb-9190-3f4c359d91a0" providerId="ADAL" clId="{2B3A9D9B-03D6-449B-85F7-8D6E19476531}" dt="2026-10-05T02:52:54.782" v="8" actId="1038"/>
          <ac:picMkLst>
            <pc:docMk/>
            <pc:sldMk cId="1840591462" sldId="256"/>
            <ac:picMk id="49" creationId="{1787EB6E-A7B4-6392-928F-9E1517948F43}"/>
          </ac:picMkLst>
        </pc:picChg>
        <pc:picChg chg="add mod">
          <ac:chgData name="Yoshiaki Takagi" userId="43d3b8ad-8fac-43fb-9190-3f4c359d91a0" providerId="ADAL" clId="{2B3A9D9B-03D6-449B-85F7-8D6E19476531}" dt="2026-10-05T02:51:36.292" v="3" actId="1076"/>
          <ac:picMkLst>
            <pc:docMk/>
            <pc:sldMk cId="1840591462" sldId="256"/>
            <ac:picMk id="59" creationId="{EAF66BFC-1BC7-CBE2-A5E5-CCD0FB62AB52}"/>
          </ac:picMkLst>
        </pc:picChg>
        <pc:picChg chg="mod">
          <ac:chgData name="Yoshiaki Takagi" userId="43d3b8ad-8fac-43fb-9190-3f4c359d91a0" providerId="ADAL" clId="{2B3A9D9B-03D6-449B-85F7-8D6E19476531}" dt="2026-10-06T01:23:03.048" v="284" actId="1036"/>
          <ac:picMkLst>
            <pc:docMk/>
            <pc:sldMk cId="1840591462" sldId="256"/>
            <ac:picMk id="1032" creationId="{D423CF40-D7CD-1157-FCCE-5F352E8E1F3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4307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78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947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817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475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808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2325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3576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7309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76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4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DB533-F072-49FB-A5F7-344397F8DA95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DD82-DDBD-4146-8125-51BBD5F6E6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361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90768410-A853-636C-B706-D118EF5E8438}"/>
              </a:ext>
            </a:extLst>
          </p:cNvPr>
          <p:cNvSpPr/>
          <p:nvPr/>
        </p:nvSpPr>
        <p:spPr>
          <a:xfrm>
            <a:off x="311799" y="3849478"/>
            <a:ext cx="6310366" cy="2245428"/>
          </a:xfrm>
          <a:prstGeom prst="rect">
            <a:avLst/>
          </a:prstGeom>
          <a:solidFill>
            <a:srgbClr val="F8F4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7A96E0F-0FB4-4109-07C0-BA422133A17D}"/>
              </a:ext>
            </a:extLst>
          </p:cNvPr>
          <p:cNvSpPr/>
          <p:nvPr/>
        </p:nvSpPr>
        <p:spPr>
          <a:xfrm>
            <a:off x="168167" y="157655"/>
            <a:ext cx="6547944" cy="8881204"/>
          </a:xfrm>
          <a:prstGeom prst="rect">
            <a:avLst/>
          </a:prstGeom>
          <a:noFill/>
          <a:ln w="476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E9EBB238-AB82-1B09-DBD3-07F5BB2D71F8}"/>
              </a:ext>
            </a:extLst>
          </p:cNvPr>
          <p:cNvCxnSpPr/>
          <p:nvPr/>
        </p:nvCxnSpPr>
        <p:spPr>
          <a:xfrm>
            <a:off x="558570" y="1139059"/>
            <a:ext cx="5854262" cy="0"/>
          </a:xfrm>
          <a:prstGeom prst="line">
            <a:avLst/>
          </a:prstGeom>
          <a:ln w="317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0B9ACC3-DBD6-E315-2C8A-C50F6F0BB5FE}"/>
              </a:ext>
            </a:extLst>
          </p:cNvPr>
          <p:cNvSpPr/>
          <p:nvPr/>
        </p:nvSpPr>
        <p:spPr>
          <a:xfrm>
            <a:off x="3597158" y="2921875"/>
            <a:ext cx="2709041" cy="1605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5B372AA5-E530-90E6-B463-21F134DCD527}"/>
              </a:ext>
            </a:extLst>
          </p:cNvPr>
          <p:cNvSpPr/>
          <p:nvPr/>
        </p:nvSpPr>
        <p:spPr>
          <a:xfrm>
            <a:off x="3510445" y="5632291"/>
            <a:ext cx="2709041" cy="483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0325C89D-D8B4-4567-EF9A-F493913B66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6491" y="657142"/>
            <a:ext cx="1825674" cy="408028"/>
          </a:xfrm>
          <a:prstGeom prst="rect">
            <a:avLst/>
          </a:prstGeom>
        </p:spPr>
      </p:pic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C3F13AA1-654B-9DFE-20BD-A41D7AFD0618}"/>
              </a:ext>
            </a:extLst>
          </p:cNvPr>
          <p:cNvSpPr/>
          <p:nvPr/>
        </p:nvSpPr>
        <p:spPr>
          <a:xfrm>
            <a:off x="4425995" y="1286357"/>
            <a:ext cx="2048035" cy="2498244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BB36FA8-BAD5-5BA2-332D-7940D766D619}"/>
              </a:ext>
            </a:extLst>
          </p:cNvPr>
          <p:cNvSpPr txBox="1"/>
          <p:nvPr/>
        </p:nvSpPr>
        <p:spPr>
          <a:xfrm>
            <a:off x="4516684" y="1410227"/>
            <a:ext cx="18666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保護者様からの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ご意見・ご要望も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お待ちしております</a:t>
            </a:r>
            <a:endParaRPr kumimoji="1" lang="en-US" altLang="ja-JP" sz="11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08B6D58-160A-55EB-0737-045F37824325}"/>
              </a:ext>
            </a:extLst>
          </p:cNvPr>
          <p:cNvSpPr txBox="1"/>
          <p:nvPr/>
        </p:nvSpPr>
        <p:spPr>
          <a:xfrm>
            <a:off x="4471642" y="1935463"/>
            <a:ext cx="1979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下記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QR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コード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アンケートフォームへの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ご記入とご協力を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お願い申し上げます</a:t>
            </a:r>
          </a:p>
        </p:txBody>
      </p: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A4E3137-F473-96E4-719C-41804D58327E}"/>
              </a:ext>
            </a:extLst>
          </p:cNvPr>
          <p:cNvGrpSpPr/>
          <p:nvPr/>
        </p:nvGrpSpPr>
        <p:grpSpPr>
          <a:xfrm>
            <a:off x="4962693" y="2864667"/>
            <a:ext cx="1979575" cy="592142"/>
            <a:chOff x="5136743" y="4993342"/>
            <a:chExt cx="1979575" cy="592142"/>
          </a:xfrm>
        </p:grpSpPr>
        <p:sp>
          <p:nvSpPr>
            <p:cNvPr id="73" name="楕円 72">
              <a:extLst>
                <a:ext uri="{FF2B5EF4-FFF2-40B4-BE49-F238E27FC236}">
                  <a16:creationId xmlns:a16="http://schemas.microsoft.com/office/drawing/2014/main" id="{EBAB8CCD-3835-4071-8948-9A4D3D715022}"/>
                </a:ext>
              </a:extLst>
            </p:cNvPr>
            <p:cNvSpPr/>
            <p:nvPr/>
          </p:nvSpPr>
          <p:spPr>
            <a:xfrm>
              <a:off x="5818367" y="4993342"/>
              <a:ext cx="620889" cy="592142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269CFF2-6FE1-C883-AD41-473FDD6EB090}"/>
                </a:ext>
              </a:extLst>
            </p:cNvPr>
            <p:cNvSpPr txBox="1"/>
            <p:nvPr/>
          </p:nvSpPr>
          <p:spPr>
            <a:xfrm>
              <a:off x="5136743" y="5070637"/>
              <a:ext cx="197957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11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月６日</a:t>
              </a:r>
              <a:endPara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algn="ctr"/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(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金</a:t>
              </a:r>
              <a:r>
                <a:rPr kumimoji="1" lang="en-US" altLang="ja-JP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)</a:t>
              </a:r>
              <a:r>
                <a:rPr kumimoji="1" lang="ja-JP" altLang="en-US" sz="11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まで</a:t>
              </a:r>
              <a:endParaRPr kumimoji="1" lang="en-US" altLang="ja-JP" sz="11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61672A08-AEA7-D4D3-2DA2-3DED8D527710}"/>
              </a:ext>
            </a:extLst>
          </p:cNvPr>
          <p:cNvCxnSpPr>
            <a:cxnSpLocks/>
          </p:cNvCxnSpPr>
          <p:nvPr/>
        </p:nvCxnSpPr>
        <p:spPr>
          <a:xfrm>
            <a:off x="1252647" y="4959849"/>
            <a:ext cx="2438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" name="テキスト ボックス 1050">
            <a:extLst>
              <a:ext uri="{FF2B5EF4-FFF2-40B4-BE49-F238E27FC236}">
                <a16:creationId xmlns:a16="http://schemas.microsoft.com/office/drawing/2014/main" id="{41A177AA-BEA3-7DF6-5678-244DE7DC9AED}"/>
              </a:ext>
            </a:extLst>
          </p:cNvPr>
          <p:cNvSpPr txBox="1"/>
          <p:nvPr/>
        </p:nvSpPr>
        <p:spPr>
          <a:xfrm>
            <a:off x="916256" y="253561"/>
            <a:ext cx="26570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群馬工業高等専門学校店</a:t>
            </a:r>
          </a:p>
        </p:txBody>
      </p:sp>
      <p:pic>
        <p:nvPicPr>
          <p:cNvPr id="84" name="図 83" descr="テキスト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0E74D638-2424-6A41-FFB6-8CDC52A8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79" y="3813904"/>
            <a:ext cx="567084" cy="541977"/>
          </a:xfrm>
          <a:prstGeom prst="rect">
            <a:avLst/>
          </a:prstGeom>
        </p:spPr>
      </p:pic>
      <p:pic>
        <p:nvPicPr>
          <p:cNvPr id="13" name="図 12" descr="挿絵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5D98D29C-5EAD-9E04-2616-597255CF07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20" y="329825"/>
            <a:ext cx="2709041" cy="971117"/>
          </a:xfrm>
          <a:prstGeom prst="rect">
            <a:avLst/>
          </a:prstGeom>
        </p:spPr>
      </p:pic>
      <p:pic>
        <p:nvPicPr>
          <p:cNvPr id="18" name="図 17" descr="オレンジ, 写真, ピザ, 異な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F6668FAD-2715-E053-126A-85B5A83914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8" y="400248"/>
            <a:ext cx="720963" cy="694449"/>
          </a:xfrm>
          <a:prstGeom prst="rect">
            <a:avLst/>
          </a:prstGeom>
        </p:spPr>
      </p:pic>
      <p:sp>
        <p:nvSpPr>
          <p:cNvPr id="19" name="TextBox 6">
            <a:extLst>
              <a:ext uri="{FF2B5EF4-FFF2-40B4-BE49-F238E27FC236}">
                <a16:creationId xmlns:a16="http://schemas.microsoft.com/office/drawing/2014/main" id="{0052359B-F295-5755-9427-BADD48FD563C}"/>
              </a:ext>
            </a:extLst>
          </p:cNvPr>
          <p:cNvSpPr txBox="1"/>
          <p:nvPr/>
        </p:nvSpPr>
        <p:spPr>
          <a:xfrm>
            <a:off x="2118479" y="3944235"/>
            <a:ext cx="2563522" cy="31547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50" b="1">
                <a:solidFill>
                  <a:srgbClr val="5C3A2A"/>
                </a:solidFill>
                <a:latin typeface="Meiryo"/>
              </a:defRPr>
            </a:pP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　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秋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の注目食材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選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F36E30E4-0AAF-C5CA-1C5E-D8D1B0E399E7}"/>
              </a:ext>
            </a:extLst>
          </p:cNvPr>
          <p:cNvSpPr/>
          <p:nvPr/>
        </p:nvSpPr>
        <p:spPr>
          <a:xfrm>
            <a:off x="382738" y="4834338"/>
            <a:ext cx="1947672" cy="1207082"/>
          </a:xfrm>
          <a:prstGeom prst="roundRect">
            <a:avLst/>
          </a:prstGeom>
          <a:solidFill>
            <a:srgbClr val="EFF4E7"/>
          </a:solidFill>
          <a:ln w="15240">
            <a:solidFill>
              <a:srgbClr val="627E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D7174DF8-7011-F938-C957-0B072B943EE4}"/>
              </a:ext>
            </a:extLst>
          </p:cNvPr>
          <p:cNvSpPr txBox="1"/>
          <p:nvPr/>
        </p:nvSpPr>
        <p:spPr>
          <a:xfrm>
            <a:off x="925584" y="4858733"/>
            <a:ext cx="1039067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627E4E"/>
                </a:solidFill>
                <a:latin typeface="Meiryo"/>
              </a:defRPr>
            </a:pP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 </a:t>
            </a: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発酵食品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48B3160B-21FA-D688-9E53-9732DCD9F78A}"/>
              </a:ext>
            </a:extLst>
          </p:cNvPr>
          <p:cNvSpPr txBox="1"/>
          <p:nvPr/>
        </p:nvSpPr>
        <p:spPr>
          <a:xfrm>
            <a:off x="437603" y="5175061"/>
            <a:ext cx="1931760" cy="794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defRPr sz="919">
                <a:solidFill>
                  <a:srgbClr val="5C3A2A"/>
                </a:solidFill>
                <a:latin typeface="Meiryo"/>
              </a:defRPr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栄養士・管理栄養士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200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人の調査で、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年のトレンド食材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位！</a:t>
            </a:r>
            <a:b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食欲の秋を彩る食材として、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02000"/>
              </a:lnSpc>
              <a:defRPr sz="919">
                <a:solidFill>
                  <a:srgbClr val="5C3A2A"/>
                </a:solidFill>
                <a:latin typeface="Meiryo"/>
              </a:defRPr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また、寒い季節に向けて免疫力を高める効果でオススメです。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5" name="Rounded Rectangle 11">
            <a:extLst>
              <a:ext uri="{FF2B5EF4-FFF2-40B4-BE49-F238E27FC236}">
                <a16:creationId xmlns:a16="http://schemas.microsoft.com/office/drawing/2014/main" id="{FD6A4701-9A93-4997-6BF7-29E4155B89A0}"/>
              </a:ext>
            </a:extLst>
          </p:cNvPr>
          <p:cNvSpPr/>
          <p:nvPr/>
        </p:nvSpPr>
        <p:spPr>
          <a:xfrm>
            <a:off x="2449282" y="4822307"/>
            <a:ext cx="1982066" cy="1207082"/>
          </a:xfrm>
          <a:prstGeom prst="roundRect">
            <a:avLst/>
          </a:prstGeom>
          <a:solidFill>
            <a:srgbClr val="FFECD0"/>
          </a:solidFill>
          <a:ln w="15240">
            <a:solidFill>
              <a:srgbClr val="E8681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282015D3-9064-D240-54D1-F16CB8D16976}"/>
              </a:ext>
            </a:extLst>
          </p:cNvPr>
          <p:cNvSpPr txBox="1"/>
          <p:nvPr/>
        </p:nvSpPr>
        <p:spPr>
          <a:xfrm>
            <a:off x="2922186" y="4863757"/>
            <a:ext cx="1268296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E8681F"/>
                </a:solidFill>
                <a:latin typeface="Meiryo"/>
              </a:defRPr>
            </a:pP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 </a:t>
            </a: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新米・ごはん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8" name="TextBox 14">
            <a:extLst>
              <a:ext uri="{FF2B5EF4-FFF2-40B4-BE49-F238E27FC236}">
                <a16:creationId xmlns:a16="http://schemas.microsoft.com/office/drawing/2014/main" id="{6C3C1B81-635B-A9A3-5759-4828150D532C}"/>
              </a:ext>
            </a:extLst>
          </p:cNvPr>
          <p:cNvSpPr txBox="1"/>
          <p:nvPr/>
        </p:nvSpPr>
        <p:spPr>
          <a:xfrm>
            <a:off x="2556658" y="5163030"/>
            <a:ext cx="1837943" cy="794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defRPr sz="919">
                <a:solidFill>
                  <a:srgbClr val="5C3A2A"/>
                </a:solidFill>
                <a:latin typeface="Meiryo"/>
              </a:defRPr>
            </a:pP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JA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の調査で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新米の季節に「普段よりお米を食べたい」と答えた人は66.9％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b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運動する日には、おにぎりなどの補食も上手に活用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  <p:sp>
        <p:nvSpPr>
          <p:cNvPr id="30" name="Rounded Rectangle 15">
            <a:extLst>
              <a:ext uri="{FF2B5EF4-FFF2-40B4-BE49-F238E27FC236}">
                <a16:creationId xmlns:a16="http://schemas.microsoft.com/office/drawing/2014/main" id="{D542BEFE-E1E9-791D-AE81-5B32B18C9185}"/>
              </a:ext>
            </a:extLst>
          </p:cNvPr>
          <p:cNvSpPr/>
          <p:nvPr/>
        </p:nvSpPr>
        <p:spPr>
          <a:xfrm>
            <a:off x="4625554" y="4810276"/>
            <a:ext cx="1944711" cy="1206535"/>
          </a:xfrm>
          <a:prstGeom prst="roundRect">
            <a:avLst/>
          </a:prstGeom>
          <a:solidFill>
            <a:srgbClr val="FFF6D6"/>
          </a:solidFill>
          <a:ln w="15240">
            <a:solidFill>
              <a:srgbClr val="C148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3" name="TextBox 17">
            <a:extLst>
              <a:ext uri="{FF2B5EF4-FFF2-40B4-BE49-F238E27FC236}">
                <a16:creationId xmlns:a16="http://schemas.microsoft.com/office/drawing/2014/main" id="{F9684352-6BAD-31F8-215C-964F803FDEFC}"/>
              </a:ext>
            </a:extLst>
          </p:cNvPr>
          <p:cNvSpPr txBox="1"/>
          <p:nvPr/>
        </p:nvSpPr>
        <p:spPr>
          <a:xfrm>
            <a:off x="5012014" y="4875269"/>
            <a:ext cx="1497526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 b="1">
                <a:solidFill>
                  <a:srgbClr val="C14816"/>
                </a:solidFill>
                <a:latin typeface="Meiryo"/>
              </a:defRPr>
            </a:pP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 </a:t>
            </a: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芋・栗・かぼちゃ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1C52D76A-6077-6921-C9C1-7E64AD74ECC1}"/>
              </a:ext>
            </a:extLst>
          </p:cNvPr>
          <p:cNvSpPr txBox="1"/>
          <p:nvPr/>
        </p:nvSpPr>
        <p:spPr>
          <a:xfrm>
            <a:off x="4735282" y="5186621"/>
            <a:ext cx="1837943" cy="794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2000"/>
              </a:lnSpc>
              <a:defRPr sz="919">
                <a:solidFill>
                  <a:srgbClr val="5C3A2A"/>
                </a:solidFill>
                <a:latin typeface="Meiryo"/>
              </a:defRPr>
            </a:pP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秋の定番食材が今年も人気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b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さつまいもは食物繊維やビタミンCなどを含み、旬のおいしさを楽しみながら栄養もプラスできます</a:t>
            </a:r>
            <a:r>
              <a:rPr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963A8B1-CC19-0120-822B-D2F6C80264C9}"/>
              </a:ext>
            </a:extLst>
          </p:cNvPr>
          <p:cNvSpPr txBox="1"/>
          <p:nvPr/>
        </p:nvSpPr>
        <p:spPr>
          <a:xfrm>
            <a:off x="451971" y="4333755"/>
            <a:ext cx="59351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旬を楽しみ、栄養を味方に。おいしいだけじゃない秋の食材を上手に選んで、食欲の秋をもっと賢く楽んでみてはいかがでしょうか！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7BC5A78B-6D4E-B222-2146-28FB2760961D}"/>
              </a:ext>
            </a:extLst>
          </p:cNvPr>
          <p:cNvSpPr/>
          <p:nvPr/>
        </p:nvSpPr>
        <p:spPr>
          <a:xfrm>
            <a:off x="311798" y="1328174"/>
            <a:ext cx="4003515" cy="4870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“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日～は世界食料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DAY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World Food Day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r>
              <a:rPr kumimoji="1" lang="ja-JP" altLang="en-US" sz="11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月間”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関連食育メニュー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おにぎりプレート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</a:t>
            </a:r>
            <a:r>
              <a:rPr kumimoji="1" lang="ja-JP" alt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のご紹介</a:t>
            </a:r>
            <a:endParaRPr kumimoji="1" lang="en-US" altLang="ja-JP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AFA349D-1427-6546-F00E-0927C96B86F5}"/>
              </a:ext>
            </a:extLst>
          </p:cNvPr>
          <p:cNvSpPr/>
          <p:nvPr/>
        </p:nvSpPr>
        <p:spPr>
          <a:xfrm>
            <a:off x="296468" y="1288700"/>
            <a:ext cx="4018845" cy="2437816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1787EB6E-A7B4-6392-928F-9E1517948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451" y="1822954"/>
            <a:ext cx="1401335" cy="106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A9B0E71-220E-0225-A360-10E29D257F03}"/>
              </a:ext>
            </a:extLst>
          </p:cNvPr>
          <p:cNvSpPr txBox="1"/>
          <p:nvPr/>
        </p:nvSpPr>
        <p:spPr>
          <a:xfrm>
            <a:off x="350663" y="1911296"/>
            <a:ext cx="3788200" cy="179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世界食料デー月間とは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</a:p>
          <a:p>
            <a:pPr>
              <a:buNone/>
            </a:pPr>
            <a:r>
              <a:rPr lang="en-US" altLang="ja-JP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16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日の「世界食料デー」をきっかけに、</a:t>
            </a:r>
            <a:endParaRPr lang="en-US" altLang="ja-JP" sz="92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世界の飢餓や食料問題について考え、</a:t>
            </a:r>
            <a:endParaRPr lang="en-US" altLang="ja-JP" sz="92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解決に向けて行動する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ヵ月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です。</a:t>
            </a:r>
          </a:p>
          <a:p>
            <a:pPr>
              <a:buNone/>
            </a:pPr>
            <a:endParaRPr lang="en-US" altLang="ja-JP" sz="92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endParaRPr lang="en-US" altLang="ja-JP" sz="92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おにぎりアクションとは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…</a:t>
            </a:r>
          </a:p>
          <a:p>
            <a:pPr>
              <a:buNone/>
            </a:pP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「おにぎり」をシンボルにした取り組みです。おにぎりの写真を</a:t>
            </a:r>
            <a:r>
              <a:rPr lang="en-US" altLang="ja-JP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SNS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や</a:t>
            </a:r>
            <a:endParaRPr lang="en-US" altLang="ja-JP" sz="92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特設サイトに投稿すると、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枚につき給食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食分（</a:t>
            </a:r>
            <a:r>
              <a:rPr lang="en-US" altLang="ja-JP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100</a:t>
            </a: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円相当）を協賛</a:t>
            </a:r>
            <a:endParaRPr lang="en-US" altLang="ja-JP" sz="92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企業・団体が寄付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r>
              <a:rPr lang="en-US" altLang="ja-JP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NPO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法人</a:t>
            </a:r>
            <a:r>
              <a:rPr lang="en-US" altLang="ja-JP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TABLE FOR TWO International</a:t>
            </a:r>
            <a:r>
              <a:rPr lang="ja-JP" altLang="en-US" sz="92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を通じて、アフリカ・アジアの子どもたちに給食が届けられます。</a:t>
            </a:r>
          </a:p>
          <a:p>
            <a:pPr>
              <a:buNone/>
            </a:pPr>
            <a:r>
              <a:rPr lang="ja-JP" altLang="en-US" sz="92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「おにぎり」から、世界の子どもたちの給食につながる取り組みです。</a:t>
            </a:r>
            <a:endParaRPr lang="ja-JP" altLang="en-US" sz="92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026" name="Picture 2" descr="白ご飯の可愛いイラストアイコン | 可愛い絵文字アイコンイラスト『落書きアイコン』">
            <a:extLst>
              <a:ext uri="{FF2B5EF4-FFF2-40B4-BE49-F238E27FC236}">
                <a16:creationId xmlns:a16="http://schemas.microsoft.com/office/drawing/2014/main" id="{2400B640-48C2-40FB-D8A6-A24D01001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603" y="4855965"/>
            <a:ext cx="292684" cy="292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味噌汁のイラスト | 商用OKの無料イラスト素材サイト ツカッテ">
            <a:extLst>
              <a:ext uri="{FF2B5EF4-FFF2-40B4-BE49-F238E27FC236}">
                <a16:creationId xmlns:a16="http://schemas.microsoft.com/office/drawing/2014/main" id="{F9E3F869-CF5A-A158-F9E0-6498D7E6D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24" y="4774482"/>
            <a:ext cx="497877" cy="497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ハロウィンのかぼちゃイラスト素材｜ジャック・オー・ランタンの無料フリー素材（全4色） | かくぬる素材工房">
            <a:extLst>
              <a:ext uri="{FF2B5EF4-FFF2-40B4-BE49-F238E27FC236}">
                <a16:creationId xmlns:a16="http://schemas.microsoft.com/office/drawing/2014/main" id="{F94F5F63-568E-A757-81E0-ACF82CB96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967" y="4880279"/>
            <a:ext cx="420247" cy="29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図 55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A7FC61C-6C66-CD42-2244-C2F19F97E7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6807">
            <a:off x="4632360" y="3800584"/>
            <a:ext cx="543238" cy="553759"/>
          </a:xfrm>
          <a:prstGeom prst="rect">
            <a:avLst/>
          </a:prstGeom>
        </p:spPr>
      </p:pic>
      <p:pic>
        <p:nvPicPr>
          <p:cNvPr id="57" name="図 56" descr="アイコ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C02F1E-A3C4-66A7-B3B9-82AA7C529A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0075">
            <a:off x="1648802" y="3799740"/>
            <a:ext cx="541605" cy="552094"/>
          </a:xfrm>
          <a:prstGeom prst="rect">
            <a:avLst/>
          </a:prstGeom>
        </p:spPr>
      </p:pic>
      <p:pic>
        <p:nvPicPr>
          <p:cNvPr id="1032" name="Picture 8" descr="おにぎりのイラスト | 商用OKの無料イラスト素材サイト ツカッテ">
            <a:extLst>
              <a:ext uri="{FF2B5EF4-FFF2-40B4-BE49-F238E27FC236}">
                <a16:creationId xmlns:a16="http://schemas.microsoft.com/office/drawing/2014/main" id="{D423CF40-D7CD-1157-FCCE-5F352E8E1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19" y="1491815"/>
            <a:ext cx="354583" cy="354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EAF66BFC-1BC7-CBE2-A5E5-CCD0FB62AB5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75561" y="2772235"/>
            <a:ext cx="827722" cy="83621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1F9A8A6-B96B-944D-CA72-9A25F947F4F4}"/>
              </a:ext>
            </a:extLst>
          </p:cNvPr>
          <p:cNvSpPr/>
          <p:nvPr/>
        </p:nvSpPr>
        <p:spPr>
          <a:xfrm>
            <a:off x="3510445" y="5632291"/>
            <a:ext cx="2709041" cy="4834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1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47B911A-D320-6D95-F8E4-B8041F016903}"/>
              </a:ext>
            </a:extLst>
          </p:cNvPr>
          <p:cNvSpPr txBox="1"/>
          <p:nvPr/>
        </p:nvSpPr>
        <p:spPr>
          <a:xfrm>
            <a:off x="-381024" y="6429499"/>
            <a:ext cx="23312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latin typeface="UD デジタル 教科書体 NP-B" panose="02020700000000000000" pitchFamily="18" charset="-128"/>
                <a:ea typeface="UD デジタル 教科書体 NP-B" panose="02020700000000000000" pitchFamily="18" charset="-128"/>
              </a:rPr>
              <a:t>豆乳麻辣湯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0E8A9E0-43C1-3934-D653-9ECC8A1EB6AC}"/>
              </a:ext>
            </a:extLst>
          </p:cNvPr>
          <p:cNvSpPr txBox="1"/>
          <p:nvPr/>
        </p:nvSpPr>
        <p:spPr>
          <a:xfrm>
            <a:off x="429957" y="6675017"/>
            <a:ext cx="1757012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春雨　　　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白菜　　　　　　  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人参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大豆もやし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ぶなしめじ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小松菜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きくらげ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鶏肉団子　　　　　 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うずら卵水煮　　　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9386A44-C17F-F429-734C-F9C8A6762A34}"/>
              </a:ext>
            </a:extLst>
          </p:cNvPr>
          <p:cNvSpPr txBox="1"/>
          <p:nvPr/>
        </p:nvSpPr>
        <p:spPr>
          <a:xfrm>
            <a:off x="1818380" y="6664131"/>
            <a:ext cx="112539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水　　　　　　　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調整豆乳　　　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豚骨ラーメン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スープの素　　　  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おろしにんにく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四川山椒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ラー油　　　　　　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5BBC1BE-4092-F592-D071-7D7AA3C21BB4}"/>
              </a:ext>
            </a:extLst>
          </p:cNvPr>
          <p:cNvSpPr/>
          <p:nvPr/>
        </p:nvSpPr>
        <p:spPr>
          <a:xfrm>
            <a:off x="162702" y="8178374"/>
            <a:ext cx="3156941" cy="86048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39E18FB-52AE-B24E-7156-C9C82042ED2A}"/>
              </a:ext>
            </a:extLst>
          </p:cNvPr>
          <p:cNvSpPr txBox="1"/>
          <p:nvPr/>
        </p:nvSpPr>
        <p:spPr>
          <a:xfrm>
            <a:off x="198451" y="8227393"/>
            <a:ext cx="30293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花椒と唐辛子の辛さを効かせたスープで、具材を煮込む、中国発祥の一杯です。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スープは豆乳を使用し、辛さをマイルドに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仕上げました。是非お試しください！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AB93BBB-8BEE-2EB2-957F-7161168AD6D1}"/>
              </a:ext>
            </a:extLst>
          </p:cNvPr>
          <p:cNvGrpSpPr/>
          <p:nvPr/>
        </p:nvGrpSpPr>
        <p:grpSpPr>
          <a:xfrm>
            <a:off x="3349369" y="6280651"/>
            <a:ext cx="3302452" cy="2533525"/>
            <a:chOff x="3306717" y="6557699"/>
            <a:chExt cx="3475533" cy="1800713"/>
          </a:xfrm>
        </p:grpSpPr>
        <p:sp>
          <p:nvSpPr>
            <p:cNvPr id="16" name="四角形: 角を丸くする 15">
              <a:extLst>
                <a:ext uri="{FF2B5EF4-FFF2-40B4-BE49-F238E27FC236}">
                  <a16:creationId xmlns:a16="http://schemas.microsoft.com/office/drawing/2014/main" id="{5072B05C-B776-FAC1-3F1D-B84A5AFD9FD4}"/>
                </a:ext>
              </a:extLst>
            </p:cNvPr>
            <p:cNvSpPr/>
            <p:nvPr/>
          </p:nvSpPr>
          <p:spPr>
            <a:xfrm>
              <a:off x="3333621" y="6557699"/>
              <a:ext cx="3448629" cy="1800713"/>
            </a:xfrm>
            <a:prstGeom prst="roundRect">
              <a:avLst>
                <a:gd name="adj" fmla="val 6919"/>
              </a:avLst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CD81DA2-3DE9-AEF5-CEB9-B180B63E2353}"/>
                </a:ext>
              </a:extLst>
            </p:cNvPr>
            <p:cNvSpPr txBox="1"/>
            <p:nvPr/>
          </p:nvSpPr>
          <p:spPr>
            <a:xfrm>
              <a:off x="3390522" y="6597842"/>
              <a:ext cx="1757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作り方</a:t>
              </a:r>
              <a:endParaRPr kumimoji="1" lang="en-US" altLang="ja-JP" sz="1100" b="1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6BDC34D-7F7B-D387-31D5-BD1E8DE7F9D6}"/>
                </a:ext>
              </a:extLst>
            </p:cNvPr>
            <p:cNvSpPr txBox="1"/>
            <p:nvPr/>
          </p:nvSpPr>
          <p:spPr>
            <a:xfrm>
              <a:off x="3306717" y="6788487"/>
              <a:ext cx="3463709" cy="1492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①白菜、人参は短冊切りにします。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②ぶなしめじはほぐし、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小松菜は３ｃｍのぶつ切りにします。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③きくらげはぬるま湯で戻します。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④鍋に水、豆乳、豚骨ラーメンスープの素、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おろしにんにく、四川山椒を入れ、ひと煮たちさせます。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⑤④に</a:t>
              </a:r>
              <a:r>
                <a:rPr kumimoji="1" lang="en-US" altLang="ja-JP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A</a:t>
              </a:r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の具材を入れ、再沸騰後、弱火にしコトコトと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 ５分程煮込みます。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⑥春雨を、熱湯で、３分戻します。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⑦器に春雨、具材の入った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スープを注ぎ、ラー油を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r>
                <a:rPr kumimoji="1" lang="ja-JP" altLang="en-US" sz="10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回しかけます。</a:t>
              </a:r>
              <a:endPara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endPara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</p:grpSp>
      <p:pic>
        <p:nvPicPr>
          <p:cNvPr id="26" name="図 25" descr="ロゴ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193EC60D-5DDA-6521-3686-FB7EDDAD0C0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4664">
            <a:off x="5302511" y="6093878"/>
            <a:ext cx="1462637" cy="1004471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620074B0-0ABA-E670-4E60-4C826940F6EB}"/>
              </a:ext>
            </a:extLst>
          </p:cNvPr>
          <p:cNvSpPr/>
          <p:nvPr/>
        </p:nvSpPr>
        <p:spPr>
          <a:xfrm>
            <a:off x="206179" y="6153351"/>
            <a:ext cx="3085553" cy="27164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2FEAE7D-BA2C-6738-EC58-2DFB79AFA2C0}"/>
              </a:ext>
            </a:extLst>
          </p:cNvPr>
          <p:cNvSpPr txBox="1"/>
          <p:nvPr/>
        </p:nvSpPr>
        <p:spPr>
          <a:xfrm>
            <a:off x="264794" y="6154668"/>
            <a:ext cx="31755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１１月のイベントメニューよりレシピのご紹介</a:t>
            </a:r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en-US" altLang="ja-JP" sz="11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335F1EC-977F-8575-C473-FCC89BE7B000}"/>
              </a:ext>
            </a:extLst>
          </p:cNvPr>
          <p:cNvSpPr txBox="1"/>
          <p:nvPr/>
        </p:nvSpPr>
        <p:spPr>
          <a:xfrm>
            <a:off x="1303060" y="6439171"/>
            <a:ext cx="9548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材料（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人前）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7" name="Picture 6">
            <a:extLst>
              <a:ext uri="{FF2B5EF4-FFF2-40B4-BE49-F238E27FC236}">
                <a16:creationId xmlns:a16="http://schemas.microsoft.com/office/drawing/2014/main" id="{DCA94D01-0DD4-9543-2348-92BAB5F5E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782" y="7761992"/>
            <a:ext cx="1355441" cy="101658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DFADCEE-1FFA-EB90-558F-3246B20F303C}"/>
              </a:ext>
            </a:extLst>
          </p:cNvPr>
          <p:cNvSpPr txBox="1"/>
          <p:nvPr/>
        </p:nvSpPr>
        <p:spPr>
          <a:xfrm>
            <a:off x="1076070" y="6672365"/>
            <a:ext cx="620750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２４０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１６０ｇ　　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４０ｇ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１６０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８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３個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en-US" altLang="ja-JP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kumimoji="1"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</a:t>
            </a:r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endParaRPr kumimoji="1"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027123C-7FE0-F8DA-18D8-1647ABB10C1E}"/>
              </a:ext>
            </a:extLst>
          </p:cNvPr>
          <p:cNvSpPr txBox="1"/>
          <p:nvPr/>
        </p:nvSpPr>
        <p:spPr>
          <a:xfrm>
            <a:off x="2593634" y="6640975"/>
            <a:ext cx="6838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0cc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５６０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cc</a:t>
            </a:r>
          </a:p>
          <a:p>
            <a:pPr algn="r"/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１６０ｃｃ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６ｇ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kumimoji="1" lang="en-US" altLang="ja-JP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g</a:t>
            </a:r>
          </a:p>
          <a:p>
            <a:pPr algn="r"/>
            <a:r>
              <a:rPr kumimoji="1" lang="ja-JP" altLang="en-US" sz="1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２４ｃｃ</a:t>
            </a:r>
            <a:endParaRPr kumimoji="1"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FB19846-9EB5-B140-0816-51AEB14BF2DE}"/>
              </a:ext>
            </a:extLst>
          </p:cNvPr>
          <p:cNvSpPr txBox="1"/>
          <p:nvPr/>
        </p:nvSpPr>
        <p:spPr>
          <a:xfrm>
            <a:off x="1716985" y="7771515"/>
            <a:ext cx="159609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豚骨ラーメンスープの素は、</a:t>
            </a:r>
            <a:endParaRPr kumimoji="1"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製品ごとに濃度が異なるため、</a:t>
            </a:r>
            <a:endParaRPr kumimoji="1"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7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ご調整のうえ、ご使用ください。</a:t>
            </a:r>
            <a:endParaRPr kumimoji="1" lang="en-US" altLang="ja-JP" sz="7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左大かっこ 40">
            <a:extLst>
              <a:ext uri="{FF2B5EF4-FFF2-40B4-BE49-F238E27FC236}">
                <a16:creationId xmlns:a16="http://schemas.microsoft.com/office/drawing/2014/main" id="{B9BFF5F1-AC59-273D-DC31-60AFDE94DF15}"/>
              </a:ext>
            </a:extLst>
          </p:cNvPr>
          <p:cNvSpPr/>
          <p:nvPr/>
        </p:nvSpPr>
        <p:spPr>
          <a:xfrm>
            <a:off x="393597" y="6905282"/>
            <a:ext cx="68028" cy="1122218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AD111FB-D4AA-E7BD-685C-EF4A4426F61F}"/>
              </a:ext>
            </a:extLst>
          </p:cNvPr>
          <p:cNvSpPr txBox="1"/>
          <p:nvPr/>
        </p:nvSpPr>
        <p:spPr>
          <a:xfrm>
            <a:off x="128219" y="7288854"/>
            <a:ext cx="359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A</a:t>
            </a:r>
            <a:endParaRPr kumimoji="1"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40591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72f14c-d40a-4996-84a9-078c3b8640e0}" enabled="1" method="Standard" siteId="{cd62b7dd-4b48-44bd-90e7-e143a22c8ea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1160</TotalTime>
  <Words>562</Words>
  <Application>Microsoft Office PowerPoint</Application>
  <PresentationFormat>画面に合わせる (4:3)</PresentationFormat>
  <Paragraphs>87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Meiryo UI</vt:lpstr>
      <vt:lpstr>UD デジタル 教科書体 NP-B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>Compass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Tadakatsu Hagita</dc:creator>
  <cp:lastModifiedBy>群馬工業高等専門学校 　コンパスグループ・ジャパン</cp:lastModifiedBy>
  <cp:revision>23</cp:revision>
  <cp:lastPrinted>2024-04-23T01:58:24Z</cp:lastPrinted>
  <dcterms:created xsi:type="dcterms:W3CDTF">2024-04-03T01:17:27Z</dcterms:created>
  <dcterms:modified xsi:type="dcterms:W3CDTF">2026-10-09T04:16:12Z</dcterms:modified>
</cp:coreProperties>
</file>